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939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544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486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427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955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521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907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2284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900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723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898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F173-2ECD-4C63-836E-E08A0B1230E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57EB-D8A7-4FCA-B29F-DE4AE001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2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lture.gov-murman.ru/upload/iblock/a58/19032019-Prezentatsiya-knigi-Nachalo-bolshogo-put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32352" r="65400" b="13624"/>
          <a:stretch/>
        </p:blipFill>
        <p:spPr bwMode="auto">
          <a:xfrm>
            <a:off x="467543" y="764704"/>
            <a:ext cx="4028147" cy="5321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778757"/>
            <a:ext cx="417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Century Schoolbook" pitchFamily="18" charset="0"/>
              </a:rPr>
              <a:t>Книга, посвящена уникальным </a:t>
            </a:r>
            <a:r>
              <a:rPr lang="ru-RU" sz="1600" dirty="0">
                <a:latin typeface="Century Schoolbook" pitchFamily="18" charset="0"/>
              </a:rPr>
              <a:t>людям - тем, кто стоял у истоков рождения самого крупного за Полярным кругом морского </a:t>
            </a:r>
            <a:r>
              <a:rPr lang="ru-RU" sz="1600" dirty="0" smtClean="0">
                <a:latin typeface="Century Schoolbook" pitchFamily="18" charset="0"/>
              </a:rPr>
              <a:t>порта.</a:t>
            </a:r>
          </a:p>
          <a:p>
            <a:pPr indent="457200" algn="just"/>
            <a:r>
              <a:rPr lang="ru-RU" sz="1600" dirty="0" smtClean="0">
                <a:latin typeface="Century Schoolbook" pitchFamily="18" charset="0"/>
              </a:rPr>
              <a:t>Построенный </a:t>
            </a:r>
            <a:r>
              <a:rPr lang="ru-RU" sz="1600" dirty="0">
                <a:latin typeface="Century Schoolbook" pitchFamily="18" charset="0"/>
              </a:rPr>
              <a:t>в незамерзающей </a:t>
            </a:r>
            <a:r>
              <a:rPr lang="ru-RU" sz="1600" dirty="0" smtClean="0">
                <a:latin typeface="Century Schoolbook" pitchFamily="18" charset="0"/>
              </a:rPr>
              <a:t>акватории </a:t>
            </a:r>
            <a:r>
              <a:rPr lang="ru-RU" sz="1600" dirty="0">
                <a:latin typeface="Century Schoolbook" pitchFamily="18" charset="0"/>
              </a:rPr>
              <a:t>Кольского залива Баренцева моря, спустя годы он вырос в крупнейший транспортный узел Арктической зоны Российской Федерации, ядром которого является акционерное общество «Мурманский морской торговый порт</a:t>
            </a:r>
            <a:r>
              <a:rPr lang="ru-RU" sz="1600" dirty="0" smtClean="0">
                <a:latin typeface="Century Schoolbook" pitchFamily="18" charset="0"/>
              </a:rPr>
              <a:t>».</a:t>
            </a:r>
          </a:p>
          <a:p>
            <a:pPr algn="just"/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1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Евгения Нохр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827135" cy="2160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аисия (201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8449"/>
            <a:ext cx="3843422" cy="2176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аисия (201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54" y="1543525"/>
            <a:ext cx="421714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7606" y="81145"/>
            <a:ext cx="579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Художественная 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6924" y="3945081"/>
            <a:ext cx="8095820" cy="233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По книге снят </a:t>
            </a:r>
            <a:r>
              <a:rPr lang="ru-RU" sz="1600" dirty="0" err="1">
                <a:latin typeface="Century Schoolbook" pitchFamily="18" charset="0"/>
              </a:rPr>
              <a:t>четырёхсерийный</a:t>
            </a:r>
            <a:r>
              <a:rPr lang="ru-RU" sz="1600" dirty="0">
                <a:latin typeface="Century Schoolbook" pitchFamily="18" charset="0"/>
              </a:rPr>
              <a:t> фильм. Снимала </a:t>
            </a:r>
            <a:r>
              <a:rPr lang="ru-RU" sz="1600" dirty="0">
                <a:latin typeface="Century Schoolbook" pitchFamily="18" charset="0"/>
              </a:rPr>
              <a:t>кино студия «</a:t>
            </a:r>
            <a:r>
              <a:rPr lang="ru-RU" sz="1600" dirty="0" err="1">
                <a:latin typeface="Century Schoolbook" pitchFamily="18" charset="0"/>
              </a:rPr>
              <a:t>Armada</a:t>
            </a:r>
            <a:r>
              <a:rPr lang="ru-RU" sz="1600" dirty="0">
                <a:latin typeface="Century Schoolbook" pitchFamily="18" charset="0"/>
              </a:rPr>
              <a:t> </a:t>
            </a:r>
            <a:r>
              <a:rPr lang="ru-RU" sz="1600" dirty="0" err="1">
                <a:latin typeface="Century Schoolbook" pitchFamily="18" charset="0"/>
              </a:rPr>
              <a:t>Films</a:t>
            </a:r>
            <a:r>
              <a:rPr lang="ru-RU" sz="1600" dirty="0">
                <a:latin typeface="Century Schoolbook" pitchFamily="18" charset="0"/>
              </a:rPr>
              <a:t>» под руководством </a:t>
            </a:r>
            <a:r>
              <a:rPr lang="ru-RU" sz="1600" dirty="0" smtClean="0">
                <a:latin typeface="Century Schoolbook" pitchFamily="18" charset="0"/>
              </a:rPr>
              <a:t>продюсера </a:t>
            </a:r>
            <a:r>
              <a:rPr lang="ru-RU" sz="1600" dirty="0">
                <a:latin typeface="Century Schoolbook" pitchFamily="18" charset="0"/>
              </a:rPr>
              <a:t>Валентина </a:t>
            </a:r>
            <a:r>
              <a:rPr lang="ru-RU" sz="1600" dirty="0" err="1">
                <a:latin typeface="Century Schoolbook" pitchFamily="18" charset="0"/>
              </a:rPr>
              <a:t>Опалева</a:t>
            </a:r>
            <a:r>
              <a:rPr lang="ru-RU" sz="1600" dirty="0">
                <a:latin typeface="Century Schoolbook" pitchFamily="18" charset="0"/>
              </a:rPr>
              <a:t>. </a:t>
            </a:r>
            <a:endParaRPr lang="ru-RU" sz="1600" dirty="0" smtClean="0">
              <a:latin typeface="Century Schoolbook" pitchFamily="18" charset="0"/>
            </a:endParaRPr>
          </a:p>
          <a:p>
            <a:pPr indent="457200" algn="just">
              <a:lnSpc>
                <a:spcPts val="2200"/>
              </a:lnSpc>
            </a:pPr>
            <a:r>
              <a:rPr lang="ru-RU" sz="1600" dirty="0" smtClean="0">
                <a:latin typeface="Century Schoolbook" pitchFamily="18" charset="0"/>
              </a:rPr>
              <a:t>Для </a:t>
            </a:r>
            <a:r>
              <a:rPr lang="ru-RU" sz="1600" dirty="0">
                <a:latin typeface="Century Schoolbook" pitchFamily="18" charset="0"/>
              </a:rPr>
              <a:t>съёмок в этой мелодраме Евгении Нохриной пришлось научиться вышивать, ведь именно за этим занятием коротает время в деревне её героиня. </a:t>
            </a:r>
            <a:r>
              <a:rPr lang="ru-RU" sz="1600" dirty="0">
                <a:latin typeface="Century Schoolbook" pitchFamily="18" charset="0"/>
              </a:rPr>
              <a:t>А Дмитрий </a:t>
            </a:r>
            <a:r>
              <a:rPr lang="ru-RU" sz="1600" dirty="0" err="1">
                <a:latin typeface="Century Schoolbook" pitchFamily="18" charset="0"/>
              </a:rPr>
              <a:t>Белякин</a:t>
            </a:r>
            <a:r>
              <a:rPr lang="ru-RU" sz="1600" dirty="0">
                <a:latin typeface="Century Schoolbook" pitchFamily="18" charset="0"/>
              </a:rPr>
              <a:t>, который играет молодого художника Сергея, учился рисовать картины маслом. </a:t>
            </a:r>
            <a:r>
              <a:rPr lang="ru-RU" sz="1600" dirty="0">
                <a:latin typeface="Century Schoolbook" pitchFamily="18" charset="0"/>
              </a:rPr>
              <a:t>По сюжету главная героиня живёт в глухой </a:t>
            </a:r>
            <a:r>
              <a:rPr lang="ru-RU" sz="1600" dirty="0" smtClean="0">
                <a:latin typeface="Century Schoolbook" pitchFamily="18" charset="0"/>
              </a:rPr>
              <a:t>деревне.</a:t>
            </a:r>
          </a:p>
          <a:p>
            <a:pPr indent="457200" algn="just">
              <a:lnSpc>
                <a:spcPts val="2200"/>
              </a:lnSpc>
            </a:pPr>
            <a:r>
              <a:rPr lang="ru-RU" sz="1600" dirty="0" smtClean="0">
                <a:latin typeface="Century Schoolbook" pitchFamily="18" charset="0"/>
              </a:rPr>
              <a:t>Сюжет </a:t>
            </a:r>
            <a:r>
              <a:rPr lang="ru-RU" sz="1600" dirty="0">
                <a:latin typeface="Century Schoolbook" pitchFamily="18" charset="0"/>
              </a:rPr>
              <a:t>фильма достаточно далёк от сюжета книги, поэтому тем, кто видел кинокартину, прочесть текст будет небезынтересно. 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1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636" y="76470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Продолжение следует…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2.bp.blogspot.com/-cSNk29uPTvY/X3Ga_8iz_UI/AAAAAAAAAzo/RDeJoyr7EIUjxqLclVHUEFO8ir1BHvJGgCK4BGAYYCw/s640/%25D0%2591%25D0%25B5%25D0%25B7%2B%25D0%25B8%25D0%25BC%25D0%25B5%25D0%25BD%25D0%25B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4638"/>
            <a:ext cx="6096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20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03002"/>
            <a:ext cx="4427984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В книге рассказывается о жизни и деятельности известного ученого-гидролога, специалиста в области </a:t>
            </a:r>
            <a:r>
              <a:rPr lang="ru-RU" sz="1600" dirty="0" err="1">
                <a:latin typeface="Century Schoolbook" pitchFamily="18" charset="0"/>
              </a:rPr>
              <a:t>портостроения</a:t>
            </a:r>
            <a:r>
              <a:rPr lang="ru-RU" sz="1600" dirty="0">
                <a:latin typeface="Century Schoolbook" pitchFamily="18" charset="0"/>
              </a:rPr>
              <a:t> В. Е. </a:t>
            </a:r>
            <a:r>
              <a:rPr lang="ru-RU" sz="1600" dirty="0" err="1">
                <a:latin typeface="Century Schoolbook" pitchFamily="18" charset="0"/>
              </a:rPr>
              <a:t>Ляхницкого</a:t>
            </a:r>
            <a:r>
              <a:rPr lang="ru-RU" sz="1600" dirty="0">
                <a:latin typeface="Century Schoolbook" pitchFamily="18" charset="0"/>
              </a:rPr>
              <a:t>.  </a:t>
            </a:r>
          </a:p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Биография </a:t>
            </a:r>
            <a:r>
              <a:rPr lang="ru-RU" sz="1600" dirty="0" err="1">
                <a:latin typeface="Century Schoolbook" pitchFamily="18" charset="0"/>
              </a:rPr>
              <a:t>учёнова</a:t>
            </a:r>
            <a:r>
              <a:rPr lang="ru-RU" sz="1600" dirty="0">
                <a:latin typeface="Century Schoolbook" pitchFamily="18" charset="0"/>
              </a:rPr>
              <a:t> сплетена с историей Мурманского морского торгового порта. </a:t>
            </a:r>
          </a:p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Книга основана на воспоминаниях Юрия </a:t>
            </a:r>
            <a:r>
              <a:rPr lang="ru-RU" sz="1600" dirty="0" err="1">
                <a:latin typeface="Century Schoolbook" pitchFamily="18" charset="0"/>
              </a:rPr>
              <a:t>Ляхницкого</a:t>
            </a:r>
            <a:r>
              <a:rPr lang="ru-RU" sz="1600" dirty="0">
                <a:latin typeface="Century Schoolbook" pitchFamily="18" charset="0"/>
              </a:rPr>
              <a:t> (внука В. Е. </a:t>
            </a:r>
            <a:r>
              <a:rPr lang="ru-RU" sz="1600" dirty="0" err="1">
                <a:latin typeface="Century Schoolbook" pitchFamily="18" charset="0"/>
              </a:rPr>
              <a:t>Ляхницкого</a:t>
            </a:r>
            <a:r>
              <a:rPr lang="ru-RU" sz="1600" dirty="0">
                <a:latin typeface="Century Schoolbook" pitchFamily="18" charset="0"/>
              </a:rPr>
              <a:t>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8524"/>
            <a:ext cx="2971800" cy="536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25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5" y="1268760"/>
            <a:ext cx="471836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22553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941168"/>
            <a:ext cx="782593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О непростом пути первопроходцев свидетельствуют старые карты, фотографии из семейных и музейных архивов, чертежи, истории жизненного пути. Многие иллюстрации публикуются впервые.</a:t>
            </a:r>
          </a:p>
        </p:txBody>
      </p:sp>
    </p:spTree>
    <p:extLst>
      <p:ext uri="{BB962C8B-B14F-4D97-AF65-F5344CB8AC3E}">
        <p14:creationId xmlns:p14="http://schemas.microsoft.com/office/powerpoint/2010/main" val="316839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31044"/>
          <a:stretch/>
        </p:blipFill>
        <p:spPr>
          <a:xfrm>
            <a:off x="323528" y="836712"/>
            <a:ext cx="4883372" cy="472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08884" y="898026"/>
            <a:ext cx="359531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Мурманский областной художественный музей на примере фондового собрания представляет «Азбуку народной игрушки», которая рассказывает о разнообразии и гармонии мира народного искусства. В «Азбуку» вошли более 100 игрушек из разных сёл, деревень и городов, где создают народную игрушку.</a:t>
            </a:r>
          </a:p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Игрушки </a:t>
            </a:r>
            <a:r>
              <a:rPr lang="ru-RU" sz="1600" dirty="0">
                <a:latin typeface="Century Schoolbook" pitchFamily="18" charset="0"/>
              </a:rPr>
              <a:t>многих центров сохранили архаичность пластики и декора, а сами фигурки - это символы солнца, счастья, изобилия, здоровья, доброты и благополучия</a:t>
            </a:r>
            <a:r>
              <a:rPr lang="ru-RU" sz="1600" dirty="0">
                <a:latin typeface="Century Schoolbook" pitchFamily="18" charset="0"/>
              </a:rPr>
              <a:t>.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82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6991" b="31583"/>
          <a:stretch/>
        </p:blipFill>
        <p:spPr>
          <a:xfrm rot="10800000">
            <a:off x="107505" y="116634"/>
            <a:ext cx="2869084" cy="29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b="29191"/>
          <a:stretch/>
        </p:blipFill>
        <p:spPr>
          <a:xfrm rot="10800000">
            <a:off x="6015831" y="116632"/>
            <a:ext cx="2964157" cy="312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70"/>
          <a:stretch/>
        </p:blipFill>
        <p:spPr>
          <a:xfrm rot="10800000">
            <a:off x="2907045" y="647763"/>
            <a:ext cx="3249131" cy="310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934" y="3021483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Акань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Тряпичная кукла.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Русский Север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9312" y="3097197"/>
            <a:ext cx="2577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Паал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Саамский меховой мяч.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Мурманская область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935" y="3573016"/>
            <a:ext cx="2578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Поморские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козули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Пекарская игрушка.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Русский Север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0381" y="4437112"/>
            <a:ext cx="7848872" cy="175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В книге описывается место происхождения игрушки, природный материал, рукотворные приёмы изготовления и украшения изделий. </a:t>
            </a:r>
            <a:endParaRPr lang="ru-RU" sz="1200" dirty="0">
              <a:latin typeface="Century Schoolbook" pitchFamily="18" charset="0"/>
            </a:endParaRPr>
          </a:p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Коллекция народной игрушки Мурманского областного художественного музея собирается со времени его создания, пополняется и сейчас благодаря в том числе дарам мастеров - участников Межрегионального праздника народной игрушки России, который музей проводит один раз в три года.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678" y="332656"/>
            <a:ext cx="579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Художественная литература</a:t>
            </a:r>
          </a:p>
        </p:txBody>
      </p:sp>
      <p:pic>
        <p:nvPicPr>
          <p:cNvPr id="1026" name="Picture 2" descr="https://sevcbs.ru/main/wp-content/uploads/2018/09/Anon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r="17989" b="46343"/>
          <a:stretch/>
        </p:blipFill>
        <p:spPr bwMode="auto">
          <a:xfrm>
            <a:off x="6084168" y="692696"/>
            <a:ext cx="2291533" cy="2205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0212"/>
            <a:ext cx="3417169" cy="491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26029" y="3068960"/>
            <a:ext cx="45720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Новая книга североморского писателя и художника Анастасии </a:t>
            </a:r>
            <a:r>
              <a:rPr lang="ru-RU" sz="1600" dirty="0" err="1">
                <a:latin typeface="Century Schoolbook" pitchFamily="18" charset="0"/>
              </a:rPr>
              <a:t>Герасенко</a:t>
            </a:r>
            <a:r>
              <a:rPr lang="ru-RU" sz="1600" dirty="0">
                <a:latin typeface="Century Schoolbook" pitchFamily="18" charset="0"/>
              </a:rPr>
              <a:t> включает повесть «Заполярная дорога», соединяющую историю трассы Североморск - Мурманск с историей одной семьи, и рассказы о жизни современной российской женщины, объединённые в разделе «Зелёный огонёк».</a:t>
            </a:r>
          </a:p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Переплетение жизненного пути и хода времени - любимая тема автора, которую он осмысливает на </a:t>
            </a:r>
            <a:r>
              <a:rPr lang="ru-RU" sz="1600" dirty="0" smtClean="0">
                <a:latin typeface="Century Schoolbook" pitchFamily="18" charset="0"/>
              </a:rPr>
              <a:t>страницах </a:t>
            </a:r>
            <a:r>
              <a:rPr lang="ru-RU" sz="1600" dirty="0">
                <a:latin typeface="Century Schoolbook" pitchFamily="18" charset="0"/>
              </a:rPr>
              <a:t>сборника.</a:t>
            </a:r>
          </a:p>
        </p:txBody>
      </p:sp>
    </p:spTree>
    <p:extLst>
      <p:ext uri="{BB962C8B-B14F-4D97-AF65-F5344CB8AC3E}">
        <p14:creationId xmlns:p14="http://schemas.microsoft.com/office/powerpoint/2010/main" val="1049166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678" y="332656"/>
            <a:ext cx="579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Художественная литература</a:t>
            </a:r>
          </a:p>
        </p:txBody>
      </p:sp>
      <p:pic>
        <p:nvPicPr>
          <p:cNvPr id="2050" name="Picture 2" descr="https://storage.myseldon.com/news_pict_C1/C196B2DE1FD707125D28FD226502AA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19197" r="52415" b="46062"/>
          <a:stretch/>
        </p:blipFill>
        <p:spPr bwMode="auto">
          <a:xfrm>
            <a:off x="6446116" y="692696"/>
            <a:ext cx="2048412" cy="2642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r="13850" b="27138"/>
          <a:stretch/>
        </p:blipFill>
        <p:spPr>
          <a:xfrm>
            <a:off x="539552" y="1196752"/>
            <a:ext cx="3546765" cy="499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60116" y="3334849"/>
            <a:ext cx="4572000" cy="29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«Шестой этаж без лифта» — третья книга литератора. </a:t>
            </a:r>
            <a:endParaRPr lang="ru-RU" sz="1600" dirty="0">
              <a:latin typeface="Century Schoolbook" pitchFamily="18" charset="0"/>
            </a:endParaRPr>
          </a:p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В сборник рассказов </a:t>
            </a:r>
            <a:r>
              <a:rPr lang="ru-RU" sz="1600" dirty="0">
                <a:latin typeface="Century Schoolbook" pitchFamily="18" charset="0"/>
              </a:rPr>
              <a:t>вошли повесть «Шестой этаж без лифта» - история о переменах, случающихся «по принципу домино»; а также шесть рассказов, которые переносят читателя то в туманный Лондон, то в солнечную Женеву, то в тревожный Ленинград 30-х годов, то в заснеженный Мурманск.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4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678" y="332656"/>
            <a:ext cx="579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Художественная 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40829" y="1903134"/>
            <a:ext cx="4475164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Герой истории «Шестой этаж без лифта», тридцатипятилетний Кирилл, считает, что жизнь его не задалась. </a:t>
            </a:r>
            <a:endParaRPr lang="ru-RU" sz="1600" dirty="0" smtClean="0">
              <a:latin typeface="Century Schoolbook" pitchFamily="18" charset="0"/>
            </a:endParaRPr>
          </a:p>
          <a:p>
            <a:pPr indent="457200" algn="just">
              <a:lnSpc>
                <a:spcPts val="2200"/>
              </a:lnSpc>
            </a:pPr>
            <a:r>
              <a:rPr lang="ru-RU" sz="1600" dirty="0" smtClean="0">
                <a:latin typeface="Century Schoolbook" pitchFamily="18" charset="0"/>
              </a:rPr>
              <a:t>Чтобы </a:t>
            </a:r>
            <a:r>
              <a:rPr lang="ru-RU" sz="1600" dirty="0">
                <a:latin typeface="Century Schoolbook" pitchFamily="18" charset="0"/>
              </a:rPr>
              <a:t>спастись от депрессии и одиночества, он решает покинуть родной город и начать все с начала в столице. </a:t>
            </a:r>
            <a:endParaRPr lang="ru-RU" sz="1600" dirty="0" smtClean="0">
              <a:latin typeface="Century Schoolbook" pitchFamily="18" charset="0"/>
            </a:endParaRPr>
          </a:p>
          <a:p>
            <a:pPr indent="457200" algn="just">
              <a:lnSpc>
                <a:spcPts val="2200"/>
              </a:lnSpc>
            </a:pPr>
            <a:r>
              <a:rPr lang="ru-RU" sz="1600" dirty="0" smtClean="0">
                <a:latin typeface="Century Schoolbook" pitchFamily="18" charset="0"/>
              </a:rPr>
              <a:t>А </a:t>
            </a:r>
            <a:r>
              <a:rPr lang="ru-RU" sz="1600" dirty="0">
                <a:latin typeface="Century Schoolbook" pitchFamily="18" charset="0"/>
              </a:rPr>
              <a:t>пока, </a:t>
            </a:r>
            <a:r>
              <a:rPr lang="ru-RU" sz="1600" dirty="0" smtClean="0">
                <a:latin typeface="Century Schoolbook" pitchFamily="18" charset="0"/>
              </a:rPr>
              <a:t>дабы </a:t>
            </a:r>
            <a:r>
              <a:rPr lang="ru-RU" sz="1600" dirty="0">
                <a:latin typeface="Century Schoolbook" pitchFamily="18" charset="0"/>
              </a:rPr>
              <a:t>хоть немного сменить обстановку, на неделю снимает квартиру в большом старом доме, не подозревая, какие сюрпризы преподнесет ему этот небольшой переезд.</a:t>
            </a:r>
            <a:endParaRPr lang="ru-RU" sz="1600" dirty="0">
              <a:latin typeface="Century Schoolbook" pitchFamily="18" charset="0"/>
            </a:endParaRPr>
          </a:p>
        </p:txBody>
      </p:sp>
      <p:pic>
        <p:nvPicPr>
          <p:cNvPr id="3074" name="Picture 2" descr="https://i041.radikal.ru/1103/bc/399408ca83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733748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25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678" y="332656"/>
            <a:ext cx="579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Художественная литература</a:t>
            </a:r>
          </a:p>
        </p:txBody>
      </p:sp>
      <p:pic>
        <p:nvPicPr>
          <p:cNvPr id="4098" name="Picture 2" descr="https://www.hibiny.com/images/news/2018/165874/2bbc0ea699ebbf531e02c51e79237a3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7" t="12488" r="24242" b="5947"/>
          <a:stretch/>
        </p:blipFill>
        <p:spPr bwMode="auto">
          <a:xfrm flipH="1">
            <a:off x="6713754" y="594266"/>
            <a:ext cx="1936227" cy="2299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0" r="13108" b="27542"/>
          <a:stretch/>
        </p:blipFill>
        <p:spPr>
          <a:xfrm>
            <a:off x="671634" y="1052806"/>
            <a:ext cx="333204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32448" y="2852936"/>
            <a:ext cx="4572000" cy="345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2200"/>
              </a:lnSpc>
            </a:pPr>
            <a:r>
              <a:rPr lang="ru-RU" sz="1600" dirty="0">
                <a:latin typeface="Century Schoolbook" pitchFamily="18" charset="0"/>
              </a:rPr>
              <a:t>Сергей, молодой, входящий в моду писатель, случайно оказывается в одном из самых глухих уголков центральной России, где встречает девушку по имени Таисия - почти дикарку, но при этом наделённую ярким актёрским талантом. </a:t>
            </a:r>
            <a:endParaRPr lang="ru-RU" sz="1600" dirty="0" smtClean="0">
              <a:latin typeface="Century Schoolbook" pitchFamily="18" charset="0"/>
            </a:endParaRPr>
          </a:p>
          <a:p>
            <a:pPr indent="457200" algn="just">
              <a:lnSpc>
                <a:spcPts val="2200"/>
              </a:lnSpc>
            </a:pPr>
            <a:r>
              <a:rPr lang="ru-RU" sz="1600" dirty="0" smtClean="0">
                <a:latin typeface="Century Schoolbook" pitchFamily="18" charset="0"/>
              </a:rPr>
              <a:t>Близкое </a:t>
            </a:r>
            <a:r>
              <a:rPr lang="ru-RU" sz="1600" dirty="0">
                <a:latin typeface="Century Schoolbook" pitchFamily="18" charset="0"/>
              </a:rPr>
              <a:t>знакомство с ней перерастает в любовь, которой мешают всевозможные преграды: жена Сергея, религиозные убеждения Таисии, её деревенский поклонник, людские сплетни и многое другое…</a:t>
            </a:r>
            <a:endParaRPr lang="ru-RU" sz="16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58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568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Библиограф</dc:creator>
  <cp:lastModifiedBy>Библиограф</cp:lastModifiedBy>
  <cp:revision>18</cp:revision>
  <dcterms:created xsi:type="dcterms:W3CDTF">2022-01-19T11:23:22Z</dcterms:created>
  <dcterms:modified xsi:type="dcterms:W3CDTF">2022-01-20T10:50:39Z</dcterms:modified>
</cp:coreProperties>
</file>